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2736304"/>
          </a:xfrm>
        </p:spPr>
        <p:txBody>
          <a:bodyPr/>
          <a:lstStyle/>
          <a:p>
            <a:pPr algn="ctr"/>
            <a:r>
              <a:rPr lang="ru-RU" sz="3200" b="1" dirty="0" smtClean="0">
                <a:effectLst/>
              </a:rPr>
              <a:t>Муниципальное бюджетное образовательное учреждение</a:t>
            </a:r>
            <a:br>
              <a:rPr lang="ru-RU" sz="3200" b="1" dirty="0" smtClean="0">
                <a:effectLst/>
              </a:rPr>
            </a:br>
            <a:r>
              <a:rPr lang="ru-RU" sz="3200" b="1" dirty="0" smtClean="0">
                <a:effectLst/>
              </a:rPr>
              <a:t>«Средняя общеобразовательная школа № 18»</a:t>
            </a:r>
            <a:br>
              <a:rPr lang="ru-RU" sz="3200" b="1" dirty="0" smtClean="0">
                <a:effectLst/>
              </a:rPr>
            </a:br>
            <a:r>
              <a:rPr lang="ru-RU" sz="3200" b="1" dirty="0" smtClean="0">
                <a:effectLst/>
              </a:rPr>
              <a:t>г. Альметьевск</a:t>
            </a:r>
            <a:br>
              <a:rPr lang="ru-RU" sz="3200" b="1" dirty="0" smtClean="0">
                <a:effectLst/>
              </a:rPr>
            </a:br>
            <a:r>
              <a:rPr lang="ru-RU" sz="3200" b="1" dirty="0" smtClean="0">
                <a:effectLst/>
              </a:rPr>
              <a:t>Республика Татарстан</a:t>
            </a:r>
            <a:endParaRPr lang="ru-RU" sz="3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0605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48825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Детская организация</a:t>
            </a:r>
            <a:br>
              <a:rPr lang="ru-RU" sz="3200" b="1" dirty="0" smtClean="0"/>
            </a:br>
            <a:r>
              <a:rPr lang="ru-RU" sz="3200" b="1" dirty="0" smtClean="0"/>
              <a:t>«</a:t>
            </a:r>
            <a:r>
              <a:rPr lang="ru-RU" sz="3200" b="1" dirty="0" err="1" smtClean="0"/>
              <a:t>ШиК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3200" b="1" dirty="0" smtClean="0"/>
              <a:t>«Школьники и Кадеты» существует с 2011 года. Образована была в результате слияния лицея милиции и общеобразовательной школы после закрытия лицея и перевода курсантов в СОШ № 18.</a:t>
            </a:r>
            <a:br>
              <a:rPr lang="ru-RU" sz="3200" b="1" dirty="0" smtClean="0"/>
            </a:br>
            <a:r>
              <a:rPr lang="ru-RU" sz="3200" b="1" dirty="0" smtClean="0"/>
              <a:t>Организация насчитывает более 500 человек.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3040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62474"/>
          </a:xfrm>
        </p:spPr>
        <p:txBody>
          <a:bodyPr/>
          <a:lstStyle/>
          <a:p>
            <a:pPr algn="ctr"/>
            <a:r>
              <a:rPr lang="ru-RU" sz="3200" b="1" dirty="0" smtClean="0"/>
              <a:t>Все мы разные, и интересы у нас разные, но у всех единая цель:</a:t>
            </a:r>
            <a:br>
              <a:rPr lang="ru-RU" sz="3200" b="1" dirty="0" smtClean="0"/>
            </a:br>
            <a:r>
              <a:rPr lang="ru-RU" sz="3200" b="1" dirty="0" smtClean="0"/>
              <a:t>сделать школьную жизнь интересной и насыщенной.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924587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/>
              <a:t>А для этого в школе существует Совет старшеклассников, который курирует всю воспитательную работу в школе, вместе с  заместителем директора по воспитательной работе </a:t>
            </a:r>
            <a:r>
              <a:rPr lang="ru-RU" sz="1800" b="1" dirty="0" err="1" smtClean="0"/>
              <a:t>Шакирзяновой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Рамзией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Валеевной</a:t>
            </a:r>
            <a:r>
              <a:rPr lang="ru-RU" sz="1800" b="1" dirty="0" smtClean="0"/>
              <a:t>, педагогом-организатором Овсянниковой Галиной Витальевной и офицерами-воспитателями  подполковниками Еланским Евгением Геннадьевичем и Зайцевым  Владимиром Ивановичем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1026" name="Picture 2" descr="C:\Users\искусство\Desktop\страницы жизни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0417"/>
            <a:ext cx="2780928" cy="2085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искусство\Desktop\страницы жизни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83979"/>
            <a:ext cx="2947686" cy="2210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искусство\Desktop\страницы жизни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280" y="4290867"/>
            <a:ext cx="2853799" cy="2140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C:\Users\искусство\Desktop\страницы жизни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349" y="4290867"/>
            <a:ext cx="3038485" cy="2078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79572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260648"/>
            <a:ext cx="7543800" cy="1008112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В школе проводятся всевозможные акции, которые осуществляют «</a:t>
            </a:r>
            <a:r>
              <a:rPr lang="en-US" sz="1800" b="1" dirty="0" smtClean="0"/>
              <a:t>SMS – </a:t>
            </a:r>
            <a:r>
              <a:rPr lang="ru-RU" sz="1800" b="1" dirty="0" smtClean="0"/>
              <a:t>дети» во главе с президентом школы </a:t>
            </a:r>
            <a:r>
              <a:rPr lang="ru-RU" sz="1800" b="1" dirty="0" err="1" smtClean="0"/>
              <a:t>Ягудиной</a:t>
            </a:r>
            <a:r>
              <a:rPr lang="ru-RU" sz="1800" b="1" dirty="0" smtClean="0"/>
              <a:t> Элины.</a:t>
            </a:r>
            <a:endParaRPr lang="ru-RU" sz="1800" b="1" dirty="0"/>
          </a:p>
        </p:txBody>
      </p:sp>
      <p:pic>
        <p:nvPicPr>
          <p:cNvPr id="2050" name="Picture 2" descr="C:\Users\искусство\Desktop\страницы жизни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06" y="1482059"/>
            <a:ext cx="2555776" cy="1916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искусство\Desktop\страницы жизни\5.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72816"/>
            <a:ext cx="2771800" cy="2078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C:\Users\искусство\Desktop\страницы жизни\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46873"/>
            <a:ext cx="3023320" cy="2267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3" name="Picture 5" descr="C:\Users\искусство\Desktop\страницы жизни\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694" y="4183741"/>
            <a:ext cx="3052401" cy="2289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539552" y="5949280"/>
            <a:ext cx="452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Акция – «День улыбок»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3072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скусство\Desktop\страницы жизни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2903307" cy="2177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искусство\Desktop\страницы жизни\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87092"/>
            <a:ext cx="3059832" cy="2294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C:\Users\искусство\Desktop\страницы жизни\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24413"/>
            <a:ext cx="2843808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C:\Users\искусство\Desktop\страницы жизни\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552233"/>
            <a:ext cx="2077754" cy="2770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C:\Users\искусство\Desktop\страницы жизни\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8" y="4149080"/>
            <a:ext cx="3291858" cy="1851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433218" y="2987079"/>
            <a:ext cx="2201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«Сообщи, где торгуют</a:t>
            </a:r>
          </a:p>
          <a:p>
            <a:pPr algn="ctr"/>
            <a:r>
              <a:rPr lang="ru-RU" sz="1400" b="1" dirty="0" smtClean="0"/>
              <a:t> смертью!»</a:t>
            </a:r>
            <a:endParaRPr lang="ru-RU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444208" y="298306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«Мы счастливы!</a:t>
            </a:r>
          </a:p>
          <a:p>
            <a:pPr algn="ctr"/>
            <a:r>
              <a:rPr lang="ru-RU" sz="1400" b="1" dirty="0" smtClean="0"/>
              <a:t> Здоровье дороже!</a:t>
            </a:r>
            <a:endParaRPr lang="ru-RU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6104" y="6322572"/>
            <a:ext cx="2529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«Зеленый фитнес»</a:t>
            </a:r>
            <a:endParaRPr lang="ru-RU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49988" y="6476460"/>
            <a:ext cx="1383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«</a:t>
            </a:r>
            <a:r>
              <a:rPr lang="ru-RU" sz="1400" b="1" dirty="0" err="1" smtClean="0"/>
              <a:t>Стопспидвич</a:t>
            </a:r>
            <a:r>
              <a:rPr lang="ru-RU" sz="1400" b="1" dirty="0" smtClean="0"/>
              <a:t>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099310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скусство\Desktop\страницы жизни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3373496" cy="1894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C:\Users\искусство\Desktop\страницы жизни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97237"/>
            <a:ext cx="1759124" cy="2345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C:\Users\искусство\Desktop\страницы жизни\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39589"/>
            <a:ext cx="1869672" cy="249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1" name="Picture 5" descr="C:\Users\искусство\Desktop\страницы жизни\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73390"/>
            <a:ext cx="1793797" cy="2391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C:\Users\искусство\Desktop\страницы жизни\28.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40968"/>
            <a:ext cx="2067694" cy="275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3" name="Picture 7" descr="C:\Users\искусство\Desktop\страницы жизни\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93096"/>
            <a:ext cx="2771800" cy="2078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40445" y="2703837"/>
            <a:ext cx="3441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«День памяти жертв политзаключенных»</a:t>
            </a:r>
            <a:endParaRPr lang="ru-RU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098112" y="3923183"/>
            <a:ext cx="2418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«День Победы! Автопробег»</a:t>
            </a:r>
            <a:endParaRPr lang="ru-RU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92711" y="3284983"/>
            <a:ext cx="2404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«Новогодний </a:t>
            </a:r>
            <a:r>
              <a:rPr lang="ru-RU" sz="1400" b="1" dirty="0" err="1" smtClean="0"/>
              <a:t>флешмоб</a:t>
            </a:r>
            <a:r>
              <a:rPr lang="ru-RU" sz="1400" b="1" dirty="0" smtClean="0"/>
              <a:t>»</a:t>
            </a:r>
            <a:endParaRPr lang="ru-RU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6165119"/>
            <a:ext cx="234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«ЭКО-бомба. Альметьевск»</a:t>
            </a:r>
          </a:p>
          <a:p>
            <a:pPr algn="ctr"/>
            <a:r>
              <a:rPr lang="ru-RU" sz="1400" b="1" dirty="0" smtClean="0"/>
              <a:t>Посадка кедра.</a:t>
            </a:r>
            <a:endParaRPr lang="ru-R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81772" y="6443463"/>
            <a:ext cx="15569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«Посади дерево»</a:t>
            </a:r>
            <a:endParaRPr lang="ru-R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97473" y="6371946"/>
            <a:ext cx="1609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«Встречаем птиц»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187788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43800" cy="2664296"/>
          </a:xfrm>
        </p:spPr>
        <p:txBody>
          <a:bodyPr/>
          <a:lstStyle/>
          <a:p>
            <a:pPr algn="ctr"/>
            <a:r>
              <a:rPr lang="ru-RU" sz="2000" b="1" dirty="0" smtClean="0"/>
              <a:t>Старшеклассники становились дипломантами республиканских конкурсов: «Цвета жизни», «Дядя Степа – полицейский», «Территория закона» и др.</a:t>
            </a:r>
            <a:br>
              <a:rPr lang="ru-RU" sz="2000" b="1" dirty="0" smtClean="0"/>
            </a:br>
            <a:r>
              <a:rPr lang="ru-RU" sz="2000" b="1" dirty="0" smtClean="0"/>
              <a:t>Хасанова </a:t>
            </a:r>
            <a:r>
              <a:rPr lang="ru-RU" sz="2000" b="1" dirty="0" err="1" smtClean="0"/>
              <a:t>Камиля</a:t>
            </a:r>
            <a:r>
              <a:rPr lang="ru-RU" sz="2000" b="1" dirty="0" smtClean="0"/>
              <a:t> дважды за последний год становилась победителем конкурсов МВД РТ и Республиканского конкурса антикоррупционного направления «Давайте жить честно!». Диплом и памятный подарок </a:t>
            </a:r>
            <a:r>
              <a:rPr lang="ru-RU" sz="2000" b="1" dirty="0" err="1" smtClean="0"/>
              <a:t>Камиле</a:t>
            </a:r>
            <a:r>
              <a:rPr lang="ru-RU" sz="2000" b="1" dirty="0" smtClean="0"/>
              <a:t> вручали в кремле г. Казань.</a:t>
            </a:r>
            <a:br>
              <a:rPr lang="ru-RU" sz="2000" b="1" dirty="0" smtClean="0"/>
            </a:br>
            <a:endParaRPr lang="ru-RU" sz="2000" b="1" dirty="0"/>
          </a:p>
        </p:txBody>
      </p:sp>
      <p:pic>
        <p:nvPicPr>
          <p:cNvPr id="1026" name="Picture 2" descr="C:\Users\искусство\Desktop\страницы жизни\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2211710" cy="2948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искусство\Desktop\страницы жизни\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874674"/>
            <a:ext cx="2249413" cy="2999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искусство\Desktop\страницы жизни\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131797"/>
            <a:ext cx="3161977" cy="2742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179512" y="6093296"/>
            <a:ext cx="332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Дядя Степа- полицейский»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35491" y="6277962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«Взяток не беру!»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70109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скусство\Desktop\страницы жизни\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257175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искусство\Desktop\страницы жизни\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20688"/>
            <a:ext cx="2619291" cy="3492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C:\Users\искусство\Desktop\страницы жизни\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970" y="3573016"/>
            <a:ext cx="3995936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48842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432520"/>
          </a:xfrm>
        </p:spPr>
        <p:txBody>
          <a:bodyPr/>
          <a:lstStyle/>
          <a:p>
            <a:pPr algn="ctr"/>
            <a:r>
              <a:rPr lang="ru-RU" sz="1800" dirty="0" err="1" smtClean="0"/>
              <a:t>Сенкеевич</a:t>
            </a:r>
            <a:r>
              <a:rPr lang="ru-RU" sz="1800" dirty="0" smtClean="0"/>
              <a:t> Данил, Зуев Никита, </a:t>
            </a:r>
            <a:r>
              <a:rPr lang="ru-RU" sz="1800" dirty="0" err="1" smtClean="0"/>
              <a:t>Курамшина</a:t>
            </a:r>
            <a:r>
              <a:rPr lang="ru-RU" sz="1800" dirty="0" smtClean="0"/>
              <a:t> </a:t>
            </a:r>
            <a:r>
              <a:rPr lang="ru-RU" sz="1800" dirty="0" err="1" smtClean="0"/>
              <a:t>Айгуль</a:t>
            </a:r>
            <a:r>
              <a:rPr lang="ru-RU" sz="1800" dirty="0" smtClean="0"/>
              <a:t> представляли наш город на республиканских сменах в оздоровительном лагере </a:t>
            </a:r>
            <a:br>
              <a:rPr lang="ru-RU" sz="1800" dirty="0" smtClean="0"/>
            </a:br>
            <a:r>
              <a:rPr lang="ru-RU" sz="1800" dirty="0" smtClean="0"/>
              <a:t>«Костер» и  «Волга» в г. Казань.</a:t>
            </a:r>
            <a:endParaRPr lang="ru-RU" sz="1800" dirty="0"/>
          </a:p>
        </p:txBody>
      </p:sp>
      <p:pic>
        <p:nvPicPr>
          <p:cNvPr id="3074" name="Picture 2" descr="C:\Users\искусство\Desktop\страницы жизни\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1779662" cy="2372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искусство\Desktop\страницы жизни\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48680"/>
            <a:ext cx="2771800" cy="2078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C:\Users\искусство\Desktop\страницы жизни\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96685"/>
            <a:ext cx="1923678" cy="2564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C:\Users\искусство\Desktop\страницы жизни\38.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17" y="2959467"/>
            <a:ext cx="2913844" cy="2185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C:\Users\искусство\Desktop\страницы жизни\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468" y="3161589"/>
            <a:ext cx="2651787" cy="19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614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576536"/>
          </a:xfrm>
        </p:spPr>
        <p:txBody>
          <a:bodyPr/>
          <a:lstStyle/>
          <a:p>
            <a:pPr algn="ctr"/>
            <a:r>
              <a:rPr lang="ru-RU" sz="1800" dirty="0" smtClean="0"/>
              <a:t>В школе действуют кружки по интересам:  для ребят – рукопашный бой (рук-ль подполковник Зайцев В.И.,  хореографический  - Овсянникова Г.В., Студия маршевых барабанов»  - Евгений </a:t>
            </a:r>
            <a:r>
              <a:rPr lang="ru-RU" sz="1800" dirty="0" err="1" smtClean="0"/>
              <a:t>Шамов</a:t>
            </a:r>
            <a:r>
              <a:rPr lang="ru-RU" sz="1800" dirty="0" smtClean="0"/>
              <a:t>. Для младших  и средних школьников -  бассейн, греко-римская борьба, самбо, вольная борьба для девочек, волейбол и мини футбол для всех желающих.</a:t>
            </a:r>
            <a:endParaRPr lang="ru-RU" sz="1800" dirty="0"/>
          </a:p>
        </p:txBody>
      </p:sp>
      <p:pic>
        <p:nvPicPr>
          <p:cNvPr id="4098" name="Picture 2" descr="C:\Users\искусство\Desktop\страницы жизни\43.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50"/>
          <a:stretch/>
        </p:blipFill>
        <p:spPr bwMode="auto">
          <a:xfrm>
            <a:off x="6948264" y="548680"/>
            <a:ext cx="1841376" cy="2610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C:\Users\искусство\Desktop\страницы жизни\43.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05" y="908720"/>
            <a:ext cx="1697360" cy="2828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C:\Users\искусство\Desktop\страницы жизни\43.в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9012"/>
            <a:ext cx="1721695" cy="2869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1" name="Picture 5" descr="C:\Users\искусство\Desktop\страницы жизни\43.г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41642"/>
            <a:ext cx="1721695" cy="2869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8487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скусство\Desktop\страницы жизни\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2592288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576536"/>
          </a:xfrm>
        </p:spPr>
        <p:txBody>
          <a:bodyPr/>
          <a:lstStyle/>
          <a:p>
            <a:pPr algn="ctr"/>
            <a:r>
              <a:rPr lang="ru-RU" sz="1800" dirty="0" smtClean="0"/>
              <a:t>Ребята, занимающиеся в студии маршевых барабанов были желанными гостями на городских мероприятиях в городском парке, ледовом дворце, дворце культуры «</a:t>
            </a:r>
            <a:r>
              <a:rPr lang="ru-RU" sz="1800" dirty="0" err="1" smtClean="0"/>
              <a:t>Нефтьче</a:t>
            </a:r>
            <a:r>
              <a:rPr lang="ru-RU" sz="1800" dirty="0" smtClean="0"/>
              <a:t>», профессиональных праздниках НГДУ объединения «Татнефть» и школьных праздниках.</a:t>
            </a:r>
            <a:endParaRPr lang="ru-RU" sz="1800" dirty="0"/>
          </a:p>
        </p:txBody>
      </p:sp>
      <p:pic>
        <p:nvPicPr>
          <p:cNvPr id="5123" name="Picture 3" descr="C:\Users\искусство\Desktop\страницы жизни\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2039"/>
            <a:ext cx="2771799" cy="2078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C:\Users\искусство\Desktop\страницы жизни\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941" y="2304256"/>
            <a:ext cx="3035829" cy="2276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5" name="Picture 5" descr="C:\Users\искусство\Desktop\страницы жизни\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859" y="2158831"/>
            <a:ext cx="3198610" cy="239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74410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скусство\Desktop\страницы жизни\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4664"/>
            <a:ext cx="2843808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7" name="Picture 3" descr="C:\Users\искусство\Desktop\страницы жизни\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2365">
            <a:off x="6228184" y="725277"/>
            <a:ext cx="2651787" cy="1491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 descr="C:\Users\искусство\Desktop\страницы жизни\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4435">
            <a:off x="255503" y="1150479"/>
            <a:ext cx="2843808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9" name="Picture 5" descr="C:\Users\искусство\Desktop\страницы жизни\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999" y="3645024"/>
            <a:ext cx="2204864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0" name="Picture 6" descr="C:\Users\искусство\Desktop\страницы жизни\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2326">
            <a:off x="5932471" y="4090384"/>
            <a:ext cx="2915816" cy="2186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1" name="Picture 7" descr="C:\Users\искусство\Desktop\страницы жизни\4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8719">
            <a:off x="327511" y="4171392"/>
            <a:ext cx="2699792" cy="2024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91957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скусство\Desktop\страницы жизни\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153" y="173800"/>
            <a:ext cx="3625133" cy="2175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 descr="C:\Users\искусство\Desktop\страницы жизни\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3707904" cy="2085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C:\Users\искусство\Desktop\страницы жизни\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808965" cy="2139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3" name="Picture 5" descr="C:\Users\искусство\Desktop\страницы жизни\55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75" y="4396433"/>
            <a:ext cx="3851920" cy="2166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4876800"/>
            <a:ext cx="3244984" cy="1686338"/>
          </a:xfrm>
        </p:spPr>
        <p:txBody>
          <a:bodyPr/>
          <a:lstStyle/>
          <a:p>
            <a:pPr algn="ctr"/>
            <a:r>
              <a:rPr lang="ru-RU" sz="1800" dirty="0" smtClean="0"/>
              <a:t>Старшеклассники школы принимают участие во всех муниципальных мероприятиях, которые проходят в городе: </a:t>
            </a:r>
            <a:r>
              <a:rPr lang="ru-RU" sz="1800" dirty="0" err="1" smtClean="0"/>
              <a:t>квесты</a:t>
            </a:r>
            <a:r>
              <a:rPr lang="ru-RU" sz="1800" dirty="0" smtClean="0"/>
              <a:t>, интеллектуальные игры, выставки, спортивные соревнования.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3561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5517232"/>
            <a:ext cx="7543800" cy="792088"/>
          </a:xfrm>
        </p:spPr>
        <p:txBody>
          <a:bodyPr/>
          <a:lstStyle/>
          <a:p>
            <a:pPr algn="ctr"/>
            <a:r>
              <a:rPr lang="ru-RU" sz="1800" dirty="0" smtClean="0"/>
              <a:t>За активное участие в культурной жизни города ансамбль «Студии маршевых барабанов» был поощрен бесплатным походом в «8 милю».  Ребята покатались на картингах и получили в подарок футболки с логотипом «8 миля».</a:t>
            </a:r>
            <a:endParaRPr lang="ru-RU" sz="1800" dirty="0"/>
          </a:p>
        </p:txBody>
      </p:sp>
      <p:pic>
        <p:nvPicPr>
          <p:cNvPr id="8194" name="Picture 2" descr="C:\Users\искусство\Desktop\страницы жизни\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3240359" cy="2430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5" name="Picture 3" descr="C:\Users\искусство\Desktop\страницы жизни\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3203848" cy="2402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 descr="C:\Users\искусство\Desktop\страницы жизни\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20888"/>
            <a:ext cx="3347864" cy="2510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17939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504528"/>
          </a:xfrm>
        </p:spPr>
        <p:txBody>
          <a:bodyPr/>
          <a:lstStyle/>
          <a:p>
            <a:pPr algn="ctr"/>
            <a:r>
              <a:rPr lang="ru-RU" sz="1800" dirty="0" smtClean="0"/>
              <a:t>В школе существует отряд профилактики правонарушений, в который входят учащиеся и кадеты 10-11 классов. Они строго следят за поведением подростков как в школе  на переменах, так и в микрорайоне (!Форпост»), вместе с «Советом отцов» в вечернее время.</a:t>
            </a:r>
            <a:endParaRPr lang="ru-RU" sz="1800" dirty="0"/>
          </a:p>
        </p:txBody>
      </p:sp>
      <p:pic>
        <p:nvPicPr>
          <p:cNvPr id="9218" name="Picture 2" descr="C:\Users\искусство\Desktop\страницы жизни\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2363755" cy="1772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 descr="C:\Users\искусство\Desktop\страницы жизни\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664"/>
            <a:ext cx="2939819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0" name="Picture 4" descr="C:\Users\искусство\Desktop\страницы жизни\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76264"/>
            <a:ext cx="2987824" cy="2240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7040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432520"/>
          </a:xfrm>
        </p:spPr>
        <p:txBody>
          <a:bodyPr/>
          <a:lstStyle/>
          <a:p>
            <a:pPr algn="ctr"/>
            <a:r>
              <a:rPr lang="ru-RU" sz="1800" dirty="0" smtClean="0"/>
              <a:t>Мы любим трудиться, сами убираем территорию школы, помогаем ветеранам. В школе работает отряд тимуровцев.</a:t>
            </a:r>
            <a:endParaRPr lang="ru-RU" sz="1800" dirty="0"/>
          </a:p>
        </p:txBody>
      </p:sp>
      <p:pic>
        <p:nvPicPr>
          <p:cNvPr id="10242" name="Picture 2" descr="C:\Users\искусство\Desktop\страницы жизни\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2420888" cy="2420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3" name="Picture 3" descr="C:\Users\искусство\Desktop\страницы жизни\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4"/>
          <a:stretch/>
        </p:blipFill>
        <p:spPr bwMode="auto">
          <a:xfrm>
            <a:off x="6629400" y="260648"/>
            <a:ext cx="2057400" cy="3161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4" name="Picture 4" descr="J:\фото 15-16\Хорошие дела май 2015\IMGP19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52736"/>
            <a:ext cx="2627784" cy="1970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5" name="Picture 5" descr="J:\Старая винда старые файлы\валентине владимировне\DSC070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99" y="3212976"/>
            <a:ext cx="2514600" cy="18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6" name="Picture 6" descr="J:\Старая винда старые файлы\валентине владимировне\DSC059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2784309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48643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792560"/>
          </a:xfrm>
        </p:spPr>
        <p:txBody>
          <a:bodyPr/>
          <a:lstStyle/>
          <a:p>
            <a:pPr algn="ctr"/>
            <a:r>
              <a:rPr lang="ru-RU" sz="1800" dirty="0" smtClean="0"/>
              <a:t>Принимаем участие в Республиканских соревнованиях «Лицеист года», «Поисковый  десант», «Вперед, юнармейцы». Гордимся тем, что в нашей школе, совместно с объединением «Боевое братство», ежегодно проходят региональные соревнования по мини футболу на приз Анатолия Суворова, воина-интернационалиста, основателя клуба «Память»  в г. Альметьевск.</a:t>
            </a:r>
            <a:endParaRPr lang="ru-RU" sz="1800" dirty="0"/>
          </a:p>
        </p:txBody>
      </p:sp>
      <p:pic>
        <p:nvPicPr>
          <p:cNvPr id="12291" name="Picture 3" descr="C:\Users\искусство\Desktop\страницы жизни\65.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49627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3" name="Picture 5" descr="C:\Users\искусство\Desktop\страницы жизни\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2819805" cy="2114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2" name="Picture 4" descr="C:\Users\искусство\Desktop\страницы жизни\65.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4664"/>
            <a:ext cx="3049683" cy="2019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4" name="Picture 6" descr="C:\Users\искусство\Desktop\страницы жизни\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38" y="2637736"/>
            <a:ext cx="2555776" cy="1703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5" name="Picture 7" descr="C:\Users\искусство\Desktop\страницы жизни\6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676" y="2711539"/>
            <a:ext cx="2880320" cy="1920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3753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870364"/>
          </a:xfrm>
        </p:spPr>
        <p:txBody>
          <a:bodyPr/>
          <a:lstStyle/>
          <a:p>
            <a:pPr algn="ctr"/>
            <a:r>
              <a:rPr lang="ru-RU" sz="1800" dirty="0" smtClean="0"/>
              <a:t>«Совет отцов» для нас пример. Со взрослыми всегда интересно: за пап можно и  «поболеть», и порадоваться  за очередную победу, сходить на встречу трех поколений и даже съездить на раскопки в Волгоградскую область в составе отряда «Кадет», где воевали и сложили голову наши солдаты во время Великой Отечественной войны. Принять участие в захоронении останков воинов пропавших без вести и найденных во время десанта (руководитель группы офицер-воспитатель подполковник Еланский Е.Г.)</a:t>
            </a:r>
            <a:endParaRPr lang="ru-RU" sz="1800" dirty="0"/>
          </a:p>
        </p:txBody>
      </p:sp>
      <p:pic>
        <p:nvPicPr>
          <p:cNvPr id="11266" name="Picture 2" descr="C:\Users\искусство\Desktop\страницы жизни\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1687116" cy="2249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 descr="C:\Users\искусство\Desktop\страницы жизни\69.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7553"/>
            <a:ext cx="1565920" cy="234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 descr="C:\Users\искусство\Desktop\страницы жизни\69.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923" y="227553"/>
            <a:ext cx="2782385" cy="1854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9" name="Picture 5" descr="C:\Users\искусство\Desktop\страницы жизни\70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92" y="2274337"/>
            <a:ext cx="2771800" cy="2078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0" name="Picture 6" descr="C:\Users\искусство\Desktop\страницы жизни\6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09310"/>
            <a:ext cx="2915816" cy="1943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10177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993432"/>
            <a:ext cx="7543800" cy="1675928"/>
          </a:xfrm>
        </p:spPr>
        <p:txBody>
          <a:bodyPr/>
          <a:lstStyle/>
          <a:p>
            <a:pPr algn="ctr"/>
            <a:r>
              <a:rPr lang="ru-RU" sz="1800" dirty="0" smtClean="0"/>
              <a:t>В честь разгрома немецких войск под Москвой в декабре 1941 года в городе прошли мероприятия, посвященные принятию Торжественной клятвы в ряды </a:t>
            </a:r>
            <a:r>
              <a:rPr lang="ru-RU" sz="1800" dirty="0" err="1" smtClean="0"/>
              <a:t>юнармии</a:t>
            </a:r>
            <a:r>
              <a:rPr lang="ru-RU" sz="1800" dirty="0" smtClean="0"/>
              <a:t> России. Наша школа пилотная, поэтому  команда была самая многочисленная – 70 человек.</a:t>
            </a:r>
            <a:endParaRPr lang="ru-RU" sz="1800" dirty="0"/>
          </a:p>
        </p:txBody>
      </p:sp>
      <p:pic>
        <p:nvPicPr>
          <p:cNvPr id="13314" name="Picture 2" descr="C:\Users\искусство\Desktop\страницы жизни\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48680"/>
            <a:ext cx="1635646" cy="2180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5" name="Picture 3" descr="C:\Users\искусство\Desktop\страницы жизни\7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2747797" cy="2060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6" name="Picture 4" descr="C:\Users\искусство\Desktop\страницы жизни\73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65130"/>
            <a:ext cx="1779662" cy="2372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7" name="Picture 5" descr="C:\Users\искусство\Desktop\страницы жизни\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2041959" cy="272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8" name="Picture 6" descr="C:\Users\искусство\Desktop\страницы жизни\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42915"/>
            <a:ext cx="1856867" cy="2475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9" name="Picture 7" descr="C:\Users\искусство\Desktop\страницы жизни\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791" y="3001726"/>
            <a:ext cx="2678545" cy="2008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3057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3218696" cy="1144488"/>
          </a:xfrm>
        </p:spPr>
        <p:txBody>
          <a:bodyPr/>
          <a:lstStyle/>
          <a:p>
            <a:pPr algn="ctr"/>
            <a:r>
              <a:rPr lang="ru-RU" sz="1800" dirty="0" smtClean="0"/>
              <a:t>Торжественное  мероприятие во дворце культуры «</a:t>
            </a:r>
            <a:r>
              <a:rPr lang="ru-RU" sz="1800" dirty="0" err="1" smtClean="0"/>
              <a:t>Нефтьче</a:t>
            </a:r>
            <a:r>
              <a:rPr lang="ru-RU" sz="1800" dirty="0" smtClean="0"/>
              <a:t>».</a:t>
            </a:r>
            <a:endParaRPr lang="ru-RU" sz="1800" dirty="0"/>
          </a:p>
        </p:txBody>
      </p:sp>
      <p:pic>
        <p:nvPicPr>
          <p:cNvPr id="14338" name="Picture 2" descr="C:\Users\искусство\Desktop\страницы жизни\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270030"/>
            <a:ext cx="4211960" cy="3158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39" name="Picture 3" descr="C:\Users\искусство\Desktop\страницы жизни\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32856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15183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504528"/>
          </a:xfrm>
        </p:spPr>
        <p:txBody>
          <a:bodyPr/>
          <a:lstStyle/>
          <a:p>
            <a:pPr algn="ctr"/>
            <a:r>
              <a:rPr lang="ru-RU" dirty="0" smtClean="0"/>
              <a:t>Как здорово жить, учиться и творить! Впереди нас ждут новые дела и открытия! </a:t>
            </a:r>
            <a:br>
              <a:rPr lang="ru-RU" dirty="0" smtClean="0"/>
            </a:br>
            <a:r>
              <a:rPr lang="ru-RU" dirty="0" smtClean="0"/>
              <a:t>До скорой встречи!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«Совет старшеклассников» </a:t>
            </a:r>
            <a:br>
              <a:rPr lang="ru-RU" sz="2800" dirty="0" smtClean="0"/>
            </a:br>
            <a:r>
              <a:rPr lang="ru-RU" sz="2800" dirty="0" smtClean="0"/>
              <a:t>МБОУ «СОШ № 18» </a:t>
            </a:r>
            <a:br>
              <a:rPr lang="ru-RU" sz="2800" dirty="0" smtClean="0"/>
            </a:br>
            <a:r>
              <a:rPr lang="ru-RU" sz="2800" dirty="0" smtClean="0"/>
              <a:t>г. Альметьевск, Республика Татарстан,</a:t>
            </a:r>
            <a:br>
              <a:rPr lang="ru-RU" sz="2800" dirty="0" smtClean="0"/>
            </a:br>
            <a:r>
              <a:rPr lang="ru-RU" sz="2800" dirty="0" smtClean="0"/>
              <a:t> 2017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9589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319</TotalTime>
  <Words>612</Words>
  <Application>Microsoft Office PowerPoint</Application>
  <PresentationFormat>Экран (4:3)</PresentationFormat>
  <Paragraphs>34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Базовая</vt:lpstr>
      <vt:lpstr>Муниципальное бюджетное образовательное учреждение «Средняя общеобразовательная школа № 18» г. Альметьевск Республика Татарстан</vt:lpstr>
      <vt:lpstr>Детская организация «ШиК» «Школьники и Кадеты» существует с 2011 года. Образована была в результате слияния лицея милиции и общеобразовательной школы после закрытия лицея и перевода курсантов в СОШ № 18. Организация насчитывает более 500 человек.</vt:lpstr>
      <vt:lpstr>Все мы разные, и интересы у нас разные, но у всех единая цель: сделать школьную жизнь интересной и насыщенной.</vt:lpstr>
      <vt:lpstr>А для этого в школе существует Совет старшеклассников, который курирует всю воспитательную работу в школе, вместе с  заместителем директора по воспитательной работе Шакирзяновой Рамзией Валеевной, педагогом-организатором Овсянниковой Галиной Витальевной и офицерами-воспитателями  подполковниками Еланским Евгением Геннадьевичем и Зайцевым  Владимиром Ивановичем.</vt:lpstr>
      <vt:lpstr>В школе проводятся всевозможные акции, которые осуществляют «SMS – дети» во главе с президентом школы Ягудиной Элины.</vt:lpstr>
      <vt:lpstr>Презентация PowerPoint</vt:lpstr>
      <vt:lpstr>Презентация PowerPoint</vt:lpstr>
      <vt:lpstr>Старшеклассники становились дипломантами республиканских конкурсов: «Цвета жизни», «Дядя Степа – полицейский», «Территория закона» и др. Хасанова Камиля дважды за последний год становилась победителем конкурсов МВД РТ и Республиканского конкурса антикоррупционного направления «Давайте жить честно!». Диплом и памятный подарок Камиле вручали в кремле г. Казань. </vt:lpstr>
      <vt:lpstr>Презентация PowerPoint</vt:lpstr>
      <vt:lpstr>Сенкеевич Данил, Зуев Никита, Курамшина Айгуль представляли наш город на республиканских сменах в оздоровительном лагере  «Костер» и  «Волга» в г. Казань.</vt:lpstr>
      <vt:lpstr>В школе действуют кружки по интересам:  для ребят – рукопашный бой (рук-ль подполковник Зайцев В.И.,  хореографический  - Овсянникова Г.В., Студия маршевых барабанов»  - Евгений Шамов. Для младших  и средних школьников -  бассейн, греко-римская борьба, самбо, вольная борьба для девочек, волейбол и мини футбол для всех желающих.</vt:lpstr>
      <vt:lpstr>Ребята, занимающиеся в студии маршевых барабанов были желанными гостями на городских мероприятиях в городском парке, ледовом дворце, дворце культуры «Нефтьче», профессиональных праздниках НГДУ объединения «Татнефть» и школьных праздниках.</vt:lpstr>
      <vt:lpstr>Презентация PowerPoint</vt:lpstr>
      <vt:lpstr>Старшеклассники школы принимают участие во всех муниципальных мероприятиях, которые проходят в городе: квесты, интеллектуальные игры, выставки, спортивные соревнования.</vt:lpstr>
      <vt:lpstr>За активное участие в культурной жизни города ансамбль «Студии маршевых барабанов» был поощрен бесплатным походом в «8 милю».  Ребята покатались на картингах и получили в подарок футболки с логотипом «8 миля».</vt:lpstr>
      <vt:lpstr>В школе существует отряд профилактики правонарушений, в который входят учащиеся и кадеты 10-11 классов. Они строго следят за поведением подростков как в школе  на переменах, так и в микрорайоне (!Форпост»), вместе с «Советом отцов» в вечернее время.</vt:lpstr>
      <vt:lpstr>Мы любим трудиться, сами убираем территорию школы, помогаем ветеранам. В школе работает отряд тимуровцев.</vt:lpstr>
      <vt:lpstr>Принимаем участие в Республиканских соревнованиях «Лицеист года», «Поисковый  десант», «Вперед, юнармейцы». Гордимся тем, что в нашей школе, совместно с объединением «Боевое братство», ежегодно проходят региональные соревнования по мини футболу на приз Анатолия Суворова, воина-интернационалиста, основателя клуба «Память»  в г. Альметьевск.</vt:lpstr>
      <vt:lpstr>«Совет отцов» для нас пример. Со взрослыми всегда интересно: за пап можно и  «поболеть», и порадоваться  за очередную победу, сходить на встречу трех поколений и даже съездить на раскопки в Волгоградскую область в составе отряда «Кадет», где воевали и сложили голову наши солдаты во время Великой Отечественной войны. Принять участие в захоронении останков воинов пропавших без вести и найденных во время десанта (руководитель группы офицер-воспитатель подполковник Еланский Е.Г.)</vt:lpstr>
      <vt:lpstr>В честь разгрома немецких войск под Москвой в декабре 1941 года в городе прошли мероприятия, посвященные принятию Торжественной клятвы в ряды юнармии России. Наша школа пилотная, поэтому  команда была самая многочисленная – 70 человек.</vt:lpstr>
      <vt:lpstr>Торжественное  мероприятие во дворце культуры «Нефтьче».</vt:lpstr>
      <vt:lpstr>Как здорово жить, учиться и творить! Впереди нас ждут новые дела и открытия!  До скорой встречи!  «Совет старшеклассников»  МБОУ «СОШ № 18»  г. Альметьевск, Республика Татарстан,  2017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образовательное учреждение «Средняя общеобразовательная школа № 18» г. Альметьевск Республика Татарстан</dc:title>
  <dc:creator>искусство</dc:creator>
  <cp:lastModifiedBy>искусство</cp:lastModifiedBy>
  <cp:revision>23</cp:revision>
  <dcterms:created xsi:type="dcterms:W3CDTF">2017-02-06T05:17:25Z</dcterms:created>
  <dcterms:modified xsi:type="dcterms:W3CDTF">2017-04-17T07:24:32Z</dcterms:modified>
</cp:coreProperties>
</file>